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7" r:id="rId2"/>
    <p:sldId id="275" r:id="rId3"/>
    <p:sldId id="281" r:id="rId4"/>
    <p:sldId id="290" r:id="rId5"/>
    <p:sldId id="283" r:id="rId6"/>
    <p:sldId id="284" r:id="rId7"/>
    <p:sldId id="285" r:id="rId8"/>
    <p:sldId id="286" r:id="rId9"/>
    <p:sldId id="287" r:id="rId10"/>
    <p:sldId id="288" r:id="rId11"/>
    <p:sldId id="291" r:id="rId12"/>
    <p:sldId id="296" r:id="rId13"/>
    <p:sldId id="295" r:id="rId14"/>
    <p:sldId id="294" r:id="rId15"/>
    <p:sldId id="297" r:id="rId16"/>
    <p:sldId id="28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/>
  </p:normalViewPr>
  <p:slideViewPr>
    <p:cSldViewPr snapToGrid="0" snapToObjects="1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val 203">
            <a:extLst>
              <a:ext uri="{FF2B5EF4-FFF2-40B4-BE49-F238E27FC236}">
                <a16:creationId xmlns:a16="http://schemas.microsoft.com/office/drawing/2014/main" id="{59EF9546-F632-5A44-BA24-6871848D1CDC}"/>
              </a:ext>
            </a:extLst>
          </p:cNvPr>
          <p:cNvSpPr/>
          <p:nvPr userDrawn="1"/>
        </p:nvSpPr>
        <p:spPr>
          <a:xfrm>
            <a:off x="3005694" y="5109679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C79B08-ACC3-D14B-86F6-40706E14FDE7}"/>
              </a:ext>
            </a:extLst>
          </p:cNvPr>
          <p:cNvSpPr/>
          <p:nvPr userDrawn="1"/>
        </p:nvSpPr>
        <p:spPr>
          <a:xfrm>
            <a:off x="7805505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9D1D1D-1BA6-E14E-807A-7A6A645DEEEE}"/>
              </a:ext>
            </a:extLst>
          </p:cNvPr>
          <p:cNvSpPr/>
          <p:nvPr userDrawn="1"/>
        </p:nvSpPr>
        <p:spPr>
          <a:xfrm>
            <a:off x="-2214329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0DEB9C-12B6-4648-A9C4-99ABD33EC883}"/>
              </a:ext>
            </a:extLst>
          </p:cNvPr>
          <p:cNvSpPr/>
          <p:nvPr userDrawn="1"/>
        </p:nvSpPr>
        <p:spPr>
          <a:xfrm>
            <a:off x="3005694" y="-4550568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930D9C-C889-4128-906F-EF4928CB177C}"/>
              </a:ext>
            </a:extLst>
          </p:cNvPr>
          <p:cNvGrpSpPr/>
          <p:nvPr userDrawn="1"/>
        </p:nvGrpSpPr>
        <p:grpSpPr>
          <a:xfrm>
            <a:off x="3306141" y="631368"/>
            <a:ext cx="5591905" cy="5591905"/>
            <a:chOff x="3306141" y="631368"/>
            <a:chExt cx="5591905" cy="5591905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8ED97A1-A025-9B45-ABB6-543A948D5B1D}"/>
                </a:ext>
              </a:extLst>
            </p:cNvPr>
            <p:cNvSpPr/>
            <p:nvPr userDrawn="1"/>
          </p:nvSpPr>
          <p:spPr>
            <a:xfrm>
              <a:off x="5275366" y="456845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A516589-C2A7-0846-A4DE-448BAE3409D3}"/>
                </a:ext>
              </a:extLst>
            </p:cNvPr>
            <p:cNvSpPr/>
            <p:nvPr userDrawn="1"/>
          </p:nvSpPr>
          <p:spPr>
            <a:xfrm>
              <a:off x="5275366" y="63136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E44C5F5-A394-614D-9C31-21B28F2555C2}"/>
                </a:ext>
              </a:extLst>
            </p:cNvPr>
            <p:cNvSpPr/>
            <p:nvPr userDrawn="1"/>
          </p:nvSpPr>
          <p:spPr>
            <a:xfrm rot="16200000">
              <a:off x="724323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3E11C87-9616-114F-A389-9F8364C700E2}"/>
                </a:ext>
              </a:extLst>
            </p:cNvPr>
            <p:cNvSpPr/>
            <p:nvPr userDrawn="1"/>
          </p:nvSpPr>
          <p:spPr>
            <a:xfrm rot="16200000">
              <a:off x="330614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580BD06-D913-524C-9E42-F148923616FB}"/>
                </a:ext>
              </a:extLst>
            </p:cNvPr>
            <p:cNvSpPr/>
            <p:nvPr userDrawn="1"/>
          </p:nvSpPr>
          <p:spPr>
            <a:xfrm rot="18900000">
              <a:off x="6657067" y="399524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5F7B16B-D82E-3D46-87C1-CF4FFE1D844C}"/>
                </a:ext>
              </a:extLst>
            </p:cNvPr>
            <p:cNvSpPr/>
            <p:nvPr userDrawn="1"/>
          </p:nvSpPr>
          <p:spPr>
            <a:xfrm rot="18900000">
              <a:off x="3873123" y="121130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CAB61F1-AFFB-EE4A-A216-5FBB1DE5E7A8}"/>
                </a:ext>
              </a:extLst>
            </p:cNvPr>
            <p:cNvSpPr/>
            <p:nvPr userDrawn="1"/>
          </p:nvSpPr>
          <p:spPr>
            <a:xfrm rot="2700000">
              <a:off x="3870526" y="398391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EEFD48-A45C-CB43-B7A2-E55A4ED40361}"/>
                </a:ext>
              </a:extLst>
            </p:cNvPr>
            <p:cNvSpPr/>
            <p:nvPr userDrawn="1"/>
          </p:nvSpPr>
          <p:spPr>
            <a:xfrm rot="2700000">
              <a:off x="6654470" y="119997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5BBB614-3E72-DF44-B9CC-3CBE346A9DDA}"/>
              </a:ext>
            </a:extLst>
          </p:cNvPr>
          <p:cNvSpPr/>
          <p:nvPr userDrawn="1"/>
        </p:nvSpPr>
        <p:spPr>
          <a:xfrm>
            <a:off x="4291165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E3ED5EE-DC6A-A944-9119-6C5F8B5ED4DC}"/>
              </a:ext>
            </a:extLst>
          </p:cNvPr>
          <p:cNvGrpSpPr/>
          <p:nvPr userDrawn="1"/>
        </p:nvGrpSpPr>
        <p:grpSpPr>
          <a:xfrm>
            <a:off x="3890119" y="1215440"/>
            <a:ext cx="4405737" cy="4433614"/>
            <a:chOff x="3890119" y="1215440"/>
            <a:chExt cx="4405737" cy="4433614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EEFF3C-44BA-904E-AC04-EAAE1E7ACF0B}"/>
                </a:ext>
              </a:extLst>
            </p:cNvPr>
            <p:cNvSpPr/>
            <p:nvPr userDrawn="1"/>
          </p:nvSpPr>
          <p:spPr>
            <a:xfrm>
              <a:off x="5244993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5B5A13-AB7D-C549-BB1B-5E01C875F6BB}"/>
                </a:ext>
              </a:extLst>
            </p:cNvPr>
            <p:cNvSpPr/>
            <p:nvPr userDrawn="1"/>
          </p:nvSpPr>
          <p:spPr>
            <a:xfrm>
              <a:off x="6861919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E6C3571-C0D1-354F-AF51-20D48EB67A25}"/>
                </a:ext>
              </a:extLst>
            </p:cNvPr>
            <p:cNvSpPr/>
            <p:nvPr userDrawn="1"/>
          </p:nvSpPr>
          <p:spPr>
            <a:xfrm>
              <a:off x="4380772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4D0C3E-524E-9049-BB91-B963A0045CEF}"/>
                </a:ext>
              </a:extLst>
            </p:cNvPr>
            <p:cNvSpPr/>
            <p:nvPr userDrawn="1"/>
          </p:nvSpPr>
          <p:spPr>
            <a:xfrm>
              <a:off x="3890119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9A5E640-3DB5-3440-A1CA-35161C7A2DD4}"/>
                </a:ext>
              </a:extLst>
            </p:cNvPr>
            <p:cNvSpPr/>
            <p:nvPr userDrawn="1"/>
          </p:nvSpPr>
          <p:spPr>
            <a:xfrm>
              <a:off x="7726137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913F2D3-96BB-7A45-86AA-DCA1CCF503CE}"/>
                </a:ext>
              </a:extLst>
            </p:cNvPr>
            <p:cNvSpPr/>
            <p:nvPr userDrawn="1"/>
          </p:nvSpPr>
          <p:spPr>
            <a:xfrm>
              <a:off x="8205642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CA40CC2-B80D-1A48-B6CF-134CA75F1F61}"/>
                </a:ext>
              </a:extLst>
            </p:cNvPr>
            <p:cNvSpPr/>
            <p:nvPr userDrawn="1"/>
          </p:nvSpPr>
          <p:spPr>
            <a:xfrm>
              <a:off x="424695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700DEA-F54F-EB42-982B-007A44E007D0}"/>
                </a:ext>
              </a:extLst>
            </p:cNvPr>
            <p:cNvSpPr/>
            <p:nvPr userDrawn="1"/>
          </p:nvSpPr>
          <p:spPr>
            <a:xfrm>
              <a:off x="785437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E6C5E4-467D-1A4D-A6BD-8E78C26495B0}"/>
                </a:ext>
              </a:extLst>
            </p:cNvPr>
            <p:cNvSpPr/>
            <p:nvPr userDrawn="1"/>
          </p:nvSpPr>
          <p:spPr>
            <a:xfrm>
              <a:off x="3890119" y="508491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45852B8-7860-5541-A505-3C04F5514227}"/>
                </a:ext>
              </a:extLst>
            </p:cNvPr>
            <p:cNvSpPr/>
            <p:nvPr userDrawn="1"/>
          </p:nvSpPr>
          <p:spPr>
            <a:xfrm>
              <a:off x="4380772" y="55588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6373C33-5850-5A4F-B658-00750E9D5E39}"/>
                </a:ext>
              </a:extLst>
            </p:cNvPr>
            <p:cNvSpPr/>
            <p:nvPr userDrawn="1"/>
          </p:nvSpPr>
          <p:spPr>
            <a:xfrm>
              <a:off x="4246959" y="419839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EE39C-C2AA-1640-A4E7-A6D5E97549CA}"/>
                </a:ext>
              </a:extLst>
            </p:cNvPr>
            <p:cNvSpPr/>
            <p:nvPr userDrawn="1"/>
          </p:nvSpPr>
          <p:spPr>
            <a:xfrm>
              <a:off x="5244993" y="5174122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ADCD68-D984-C845-BECC-1E9E35669969}"/>
                </a:ext>
              </a:extLst>
            </p:cNvPr>
            <p:cNvSpPr/>
            <p:nvPr userDrawn="1"/>
          </p:nvSpPr>
          <p:spPr>
            <a:xfrm>
              <a:off x="8205642" y="5096066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10FB22FD-121A-2443-85C8-6CF49B6DF893}"/>
                </a:ext>
              </a:extLst>
            </p:cNvPr>
            <p:cNvSpPr/>
            <p:nvPr userDrawn="1"/>
          </p:nvSpPr>
          <p:spPr>
            <a:xfrm>
              <a:off x="7726137" y="55532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AEFF09A-11DC-A04B-B3A4-CA668D1096E8}"/>
                </a:ext>
              </a:extLst>
            </p:cNvPr>
            <p:cNvSpPr/>
            <p:nvPr userDrawn="1"/>
          </p:nvSpPr>
          <p:spPr>
            <a:xfrm>
              <a:off x="6861919" y="5168547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5EB7353-1547-CC4C-9EEF-C714B933C2A8}"/>
                </a:ext>
              </a:extLst>
            </p:cNvPr>
            <p:cNvSpPr/>
            <p:nvPr userDrawn="1"/>
          </p:nvSpPr>
          <p:spPr>
            <a:xfrm>
              <a:off x="7826349" y="404415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Title 222">
            <a:extLst>
              <a:ext uri="{FF2B5EF4-FFF2-40B4-BE49-F238E27FC236}">
                <a16:creationId xmlns:a16="http://schemas.microsoft.com/office/drawing/2014/main" id="{199DDB27-EE70-9F41-BD4C-EB9BAC403D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65863" y="2650008"/>
            <a:ext cx="3260273" cy="157365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7DACDED-70D3-441B-9E8C-9189DE51BF33}"/>
              </a:ext>
            </a:extLst>
          </p:cNvPr>
          <p:cNvGrpSpPr/>
          <p:nvPr userDrawn="1"/>
        </p:nvGrpSpPr>
        <p:grpSpPr>
          <a:xfrm>
            <a:off x="-5239512" y="-7342632"/>
            <a:ext cx="10674521" cy="10674521"/>
            <a:chOff x="0" y="0"/>
            <a:chExt cx="10674521" cy="10674521"/>
          </a:xfrm>
        </p:grpSpPr>
        <p:sp>
          <p:nvSpPr>
            <p:cNvPr id="217" name="Circle">
              <a:extLst>
                <a:ext uri="{FF2B5EF4-FFF2-40B4-BE49-F238E27FC236}">
                  <a16:creationId xmlns:a16="http://schemas.microsoft.com/office/drawing/2014/main" id="{24A8E1BC-66FF-4EB5-86AF-733261BF6FC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462CA8E-5118-482F-B533-DDC20E9AF25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55E2786-7782-4508-9DB6-9EF1C75C0608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6136DDB-2061-4163-BBDD-F47DCBCF8475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B955C9C-64DA-420E-9E83-07B7117C493A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47C4BEB-4F9D-4B82-BE42-924A2C92C255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0FFD990-F2FD-4766-9BA4-071CA0383780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EC5A126-5F97-4BA7-B3B7-FA41ADFA0965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1027913-497F-4C49-881A-EBF48E573CD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52DA45C6-0D78-4A00-9AE9-3681E0B6049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41D2CFC-7624-4A52-87A8-241242FDCCA6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6B4355D-3548-4BE1-8577-7E256D717797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4780132-EF87-4401-B6CE-B65B63D1BA55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97E2114-F814-42CD-B08D-9A20E97898B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0D0F9A2-06B0-4257-9AEF-F812619810BB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F4BAB06-8577-4596-ABC4-A3DC509FA3D8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E3002280-3018-4B45-AE59-A63050B93501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6E2AA2-1478-4E9F-B160-5425DBA23ED4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4016B95-2E83-4E0D-9717-DC2428D00F89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DEF0265-403F-422A-83D4-8D1E4D4ADD56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EEC7C1E-2565-433D-9EEA-0EC73EA09796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3DEE6A-94A5-4428-8AFD-2497A4E90C09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63C2021-40B6-4FE5-A7A5-5C0A012D9C4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86AA84-944A-4C2F-8177-CF6C74556B4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732F3E3-6276-4EC7-A67F-F190AE2ED8DF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74321BC-F3F4-4DAD-824D-DD830A26F316}"/>
              </a:ext>
            </a:extLst>
          </p:cNvPr>
          <p:cNvGrpSpPr/>
          <p:nvPr userDrawn="1"/>
        </p:nvGrpSpPr>
        <p:grpSpPr>
          <a:xfrm rot="20880000">
            <a:off x="6940296" y="-7342632"/>
            <a:ext cx="10674521" cy="10674521"/>
            <a:chOff x="0" y="0"/>
            <a:chExt cx="10674521" cy="10674521"/>
          </a:xfrm>
        </p:grpSpPr>
        <p:sp>
          <p:nvSpPr>
            <p:cNvPr id="249" name="Circle">
              <a:extLst>
                <a:ext uri="{FF2B5EF4-FFF2-40B4-BE49-F238E27FC236}">
                  <a16:creationId xmlns:a16="http://schemas.microsoft.com/office/drawing/2014/main" id="{418285AE-4255-4F6B-BB45-B0AA9F520E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2CAEAF5-EA63-48A0-9E24-9EFE57D550C4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CDF8FF-85F8-4924-8D17-B91BC19AA41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398B503-B29C-4E86-9ED9-951877198302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D406C3C-86BB-4A58-9C4C-BB70729035D0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67D23F8-4DF9-40DA-A61F-6DAC98175FD2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DB5CF1C-1067-4A83-8F5B-E6C7EA2E9605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57E941B-5F19-4600-92E8-EA0CB2E21974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5079FFA-FE25-420A-A0AC-69676ED7228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352DD2E0-C0BC-415F-860B-37D022E41F8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42231B-508E-44CA-AB30-AF16D52360D5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9468462-E5FB-4530-AB56-4F8A8D56FAA4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B15EE13-2A6F-453E-AA59-0F3D29EE59E1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4B50F0A-3E89-48D0-A9DF-4DEA16B109C6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BD19CD9-D300-41A4-91A5-D70872444885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1859452-CFFE-4CBB-B5F8-BB4975E6F2B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A435E52-404A-49D6-98AF-9F80826AED77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D9F8158-23AD-4C90-97D2-E54615FD7FAA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4F95176-DB3E-4610-B3E6-DF6E09E40173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B7DA7358-F019-4619-BC92-F0367C4B1A8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A644A59-5C1D-49C5-865C-10525C1C35C2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2814A0A-435B-46B4-AE47-875CE17873AE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C63FEFB-DFB9-4EAE-A6DA-C84662758C14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BA8485E-8C23-407C-B01D-67906FA9F8C6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30DE372-E0FD-498D-8DCD-0F9BA361F57B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9D245E7-E534-436B-9A73-8D314AC3F268}"/>
              </a:ext>
            </a:extLst>
          </p:cNvPr>
          <p:cNvGrpSpPr/>
          <p:nvPr userDrawn="1"/>
        </p:nvGrpSpPr>
        <p:grpSpPr>
          <a:xfrm rot="20880000">
            <a:off x="-5239512" y="3593592"/>
            <a:ext cx="10674521" cy="10674521"/>
            <a:chOff x="0" y="0"/>
            <a:chExt cx="10674521" cy="10674521"/>
          </a:xfrm>
        </p:grpSpPr>
        <p:sp>
          <p:nvSpPr>
            <p:cNvPr id="275" name="Circle">
              <a:extLst>
                <a:ext uri="{FF2B5EF4-FFF2-40B4-BE49-F238E27FC236}">
                  <a16:creationId xmlns:a16="http://schemas.microsoft.com/office/drawing/2014/main" id="{3915E75B-88D9-42E6-B81B-FC9B672BB3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5B73FEB-6D69-418F-BF44-EC7FA8B10196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53700DF-CD8B-43C0-8644-480CBC6A35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B65C9139-0F7F-40A6-B1CE-397519C22AF9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AC2CE4D-0A43-4B16-998C-2A9FD306A232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474921E-42D0-4DE9-B33C-729AC647042C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4757D29-448D-4AAE-B75A-29A6E1085D2F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835E006-32E3-4A8E-B8E3-886249FA7857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31A591F-B8EF-40FE-A079-2EDD5A21275E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E1066-EBF2-479A-A8FC-899CA1C2D8B9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07FD8A4-820F-427E-96C8-6771CAAF2F3D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9C2035A-ECED-4FF0-A306-643C42709022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0478AF8-AF9E-45DC-BEE8-2A488F48F8B7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DD25048-D737-4439-B694-0824F3E7D89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050D60-DFB0-4566-8D0B-18BA6ECEAB6D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C7EC839-73D3-418D-AF5D-A4435FB7DB3E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3596D24-5B74-4895-B36B-566FCFBBEA3A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AEC05A3-4934-4F59-A7EA-84D390E41693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CD293FE-369E-4FBE-84E1-EDECCF2F240E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76D17BE-B567-4D7A-AB48-E4893A0A6717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3F76187-5155-44DC-A91C-CC7979DB225C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FAD2EC19-4C75-475B-BE1D-8B81C02347F6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E69A44D-881D-41EE-86C2-6105F29FCAFC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8C3639A7-6850-4E3C-936B-50812E08AA6C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11E4225D-ECC3-455A-ACA5-C0280CAA2985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C32C52C-0D21-4484-B586-BAA8DD581527}"/>
              </a:ext>
            </a:extLst>
          </p:cNvPr>
          <p:cNvGrpSpPr/>
          <p:nvPr userDrawn="1"/>
        </p:nvGrpSpPr>
        <p:grpSpPr>
          <a:xfrm>
            <a:off x="6940296" y="3593592"/>
            <a:ext cx="10674521" cy="10674521"/>
            <a:chOff x="0" y="0"/>
            <a:chExt cx="10674521" cy="10674521"/>
          </a:xfrm>
        </p:grpSpPr>
        <p:sp>
          <p:nvSpPr>
            <p:cNvPr id="301" name="Circle">
              <a:extLst>
                <a:ext uri="{FF2B5EF4-FFF2-40B4-BE49-F238E27FC236}">
                  <a16:creationId xmlns:a16="http://schemas.microsoft.com/office/drawing/2014/main" id="{98318F0C-1CDA-4B21-BBFE-925C9D15CF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4AB0723-233B-4469-89D3-3F504201E0B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3100B599-C69B-4F0B-8B67-1AB9AFCEC1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5C9861FB-CD68-4E22-B719-DCA07FC98EA1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48BC738-F9E1-4C8B-A4FE-9DAC44127368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8FB5F7B-C807-4CA4-9BF9-6705FDBC0CF1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250B146-C5AA-41D1-A361-953FE990CC17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5C2493A-C8F8-48D1-BD1F-BDB5BED3FD60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C39DE6-30AC-433A-BB1C-BF5E7B2066BF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2D6A3F7-EC7E-4ABF-B3BA-F5B736682AA5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678F6FD-C3DD-49EE-A125-15175B41FEA7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77F0C187-9AC0-485C-8C0E-2C67D7AC573F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4CB51CF8-1945-4BBA-B605-2F80834316CB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AE77B60-9EE6-47E5-8B0E-18938E9B3E3C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5E14AEC-8899-49BB-9920-1AEFA8A90524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2BDB197-6394-4BB6-91B2-AE214E99E43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E681C9-11A8-4789-A031-A76A1ED86CF3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4CC4BD0-3C4A-42C9-8D9A-6BB08C948D32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A700B1B-0B26-410F-BF9D-091FB5D5685F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F3D10FF-3788-418F-8E12-87116A977D6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C05B1BED-2BA8-4F28-AFA9-1D27937AA7D8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151DDC2-EA69-4D70-BABF-70BDA715CA0C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016C94D0-94FC-49AB-A5B2-B01914C6AFD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BE7E1CB-4CF8-405C-8C96-FC820B280D1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79358C2-E50B-471E-B8BA-BA5B23EF7CC0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3A3E279-C89D-0B45-847D-092A550871E4}"/>
              </a:ext>
            </a:extLst>
          </p:cNvPr>
          <p:cNvSpPr/>
          <p:nvPr userDrawn="1"/>
        </p:nvSpPr>
        <p:spPr>
          <a:xfrm>
            <a:off x="-1804836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1CAB7-69E3-614F-A576-78859BB45B66}"/>
              </a:ext>
            </a:extLst>
          </p:cNvPr>
          <p:cNvSpPr/>
          <p:nvPr userDrawn="1"/>
        </p:nvSpPr>
        <p:spPr>
          <a:xfrm>
            <a:off x="10375677" y="1613394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8" presetClass="emph" presetSubtype="0" accel="25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7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1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4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223" grpId="0"/>
      <p:bldP spid="223" grpId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4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65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bcd@iiitnr.edu.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bcd@iiitnr.edu.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64665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10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090773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6" y="2271240"/>
            <a:ext cx="6276069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IIITNR </a:t>
            </a:r>
          </a:p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Attendance Register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090773"/>
            <a:ext cx="57866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Online Attendance App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Help Manual/SAP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145E12-6080-438C-A314-8DAFFA03CE1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5" y="683814"/>
            <a:ext cx="10096870" cy="6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5006" y="88777"/>
            <a:ext cx="10759736" cy="1074198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Stage 7: IF you found and student is missing in attendance Sheet Kindly follow given procedure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2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107728" y="1500326"/>
            <a:ext cx="2950020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Drawer then click </a:t>
            </a:r>
          </a:p>
          <a:p>
            <a:pPr algn="ctr"/>
            <a:r>
              <a:rPr lang="en-US" dirty="0"/>
              <a:t>“Register Backlog Student”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4465468" y="3118281"/>
            <a:ext cx="3619129" cy="2405849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Name , Roll no, subject </a:t>
            </a:r>
          </a:p>
          <a:p>
            <a:pPr algn="ctr"/>
            <a:r>
              <a:rPr lang="en-US" dirty="0"/>
              <a:t>Then click add student button</a:t>
            </a:r>
          </a:p>
          <a:p>
            <a:pPr algn="ctr"/>
            <a:r>
              <a:rPr lang="en-US" dirty="0"/>
              <a:t>After adding it will show in your attendance sheet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732535-6C6C-45D0-A234-51442133BCA4}"/>
              </a:ext>
            </a:extLst>
          </p:cNvPr>
          <p:cNvSpPr/>
          <p:nvPr/>
        </p:nvSpPr>
        <p:spPr>
          <a:xfrm>
            <a:off x="852848" y="2663302"/>
            <a:ext cx="1207363" cy="32847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8A12A9E-9D22-46E7-AEA3-BEAE19775D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65649" y="2902999"/>
            <a:ext cx="3799640" cy="1589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B8A898-6F23-4EAC-86A9-CE32F0A79F27}"/>
              </a:ext>
            </a:extLst>
          </p:cNvPr>
          <p:cNvSpPr txBox="1"/>
          <p:nvPr/>
        </p:nvSpPr>
        <p:spPr>
          <a:xfrm>
            <a:off x="3862594" y="5668379"/>
            <a:ext cx="390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that everything goes fine , just ask student whether they could see there attendance or not.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37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565" y="390619"/>
            <a:ext cx="9827581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8: View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7" y="1222901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2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3949221" y="1305387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View attendance option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498067" y="3605812"/>
            <a:ext cx="4846944" cy="2568605"/>
          </a:xfrm>
          <a:prstGeom prst="wedgeEllipseCallout">
            <a:avLst>
              <a:gd name="adj1" fmla="val 55161"/>
              <a:gd name="adj2" fmla="val 1699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Select Subject and Click view attendance collectively  to see attendance of all Student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OR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Select Date and Subject to see attendance of any particular date of that subject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15FA05F-2871-4851-8DE9-84FFF7230FE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20757" y="1926454"/>
            <a:ext cx="1606856" cy="1265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87E94C-80D9-4368-9152-15FA2C198F1D}"/>
              </a:ext>
            </a:extLst>
          </p:cNvPr>
          <p:cNvCxnSpPr>
            <a:cxnSpLocks/>
          </p:cNvCxnSpPr>
          <p:nvPr/>
        </p:nvCxnSpPr>
        <p:spPr>
          <a:xfrm flipV="1">
            <a:off x="7590408" y="3923930"/>
            <a:ext cx="1571347" cy="514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994A36A-347A-46CA-B978-8212FD5B8BE4}"/>
              </a:ext>
            </a:extLst>
          </p:cNvPr>
          <p:cNvCxnSpPr>
            <a:cxnSpLocks/>
          </p:cNvCxnSpPr>
          <p:nvPr/>
        </p:nvCxnSpPr>
        <p:spPr>
          <a:xfrm flipV="1">
            <a:off x="7590408" y="4438835"/>
            <a:ext cx="1766656" cy="7723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1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617" y="390619"/>
            <a:ext cx="10919533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8: On Selecting View Attendance Collectively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2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055753" y="1402631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Subject and Proceed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836769" y="3605812"/>
            <a:ext cx="4283339" cy="2568605"/>
          </a:xfrm>
          <a:prstGeom prst="wedgeEllipseCallout">
            <a:avLst>
              <a:gd name="adj1" fmla="val 62121"/>
              <a:gd name="adj2" fmla="val 221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collective attendance with percentage, absent Present and all </a:t>
            </a:r>
          </a:p>
        </p:txBody>
      </p:sp>
    </p:spTree>
    <p:extLst>
      <p:ext uri="{BB962C8B-B14F-4D97-AF65-F5344CB8AC3E}">
        <p14:creationId xmlns:p14="http://schemas.microsoft.com/office/powerpoint/2010/main" val="1168361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8: View Attendance By Date…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092" y="1411509"/>
            <a:ext cx="2913862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3923930" y="1216241"/>
            <a:ext cx="3622089" cy="2035947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Subject ,and Date</a:t>
            </a:r>
          </a:p>
          <a:p>
            <a:pPr algn="ctr"/>
            <a:r>
              <a:rPr lang="en-US" dirty="0"/>
              <a:t>THEN</a:t>
            </a:r>
          </a:p>
          <a:p>
            <a:pPr algn="ctr"/>
            <a:r>
              <a:rPr lang="en-US" dirty="0"/>
              <a:t>Proceed with </a:t>
            </a:r>
          </a:p>
          <a:p>
            <a:pPr algn="ctr"/>
            <a:r>
              <a:rPr lang="en-US" dirty="0"/>
              <a:t>“view attendance with date option”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836769" y="3950563"/>
            <a:ext cx="4283339" cy="2223854"/>
          </a:xfrm>
          <a:prstGeom prst="wedgeEllipseCallout">
            <a:avLst>
              <a:gd name="adj1" fmla="val 62121"/>
              <a:gd name="adj2" fmla="val 221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Attendance of all the student of that Particular will be shown</a:t>
            </a:r>
          </a:p>
        </p:txBody>
      </p:sp>
    </p:spTree>
    <p:extLst>
      <p:ext uri="{BB962C8B-B14F-4D97-AF65-F5344CB8AC3E}">
        <p14:creationId xmlns:p14="http://schemas.microsoft.com/office/powerpoint/2010/main" val="195903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9: Update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2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055752" y="1402631"/>
            <a:ext cx="3428123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UPDATE attendance click on desired roll.no press and hold for few second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836769" y="3605812"/>
            <a:ext cx="4283339" cy="2568605"/>
          </a:xfrm>
          <a:prstGeom prst="wedgeEllipseCallout">
            <a:avLst>
              <a:gd name="adj1" fmla="val 62121"/>
              <a:gd name="adj2" fmla="val 221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 if you click and hold </a:t>
            </a:r>
            <a:r>
              <a:rPr lang="en-US" dirty="0" err="1"/>
              <a:t>rollno</a:t>
            </a:r>
            <a:r>
              <a:rPr lang="en-US" dirty="0"/>
              <a:t> 17100001 for second this alert dialog will open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1D65A8-5658-493A-96B3-5D9BDC33137F}"/>
              </a:ext>
            </a:extLst>
          </p:cNvPr>
          <p:cNvCxnSpPr/>
          <p:nvPr/>
        </p:nvCxnSpPr>
        <p:spPr>
          <a:xfrm flipH="1" flipV="1">
            <a:off x="2681056" y="4678532"/>
            <a:ext cx="1846556" cy="12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969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9: Update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2" cy="5180199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055752" y="1083035"/>
            <a:ext cx="3676698" cy="1589103"/>
          </a:xfrm>
          <a:prstGeom prst="wedgeEllipseCallout">
            <a:avLst>
              <a:gd name="adj1" fmla="val -56414"/>
              <a:gd name="adj2" fmla="val 6808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Kindly update the new value and click on UPDATE otherwise click CANCEL 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836769" y="3605812"/>
            <a:ext cx="4283339" cy="2568605"/>
          </a:xfrm>
          <a:prstGeom prst="wedgeEllipseCallout">
            <a:avLst>
              <a:gd name="adj1" fmla="val 62121"/>
              <a:gd name="adj2" fmla="val 221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Attendance of 1710001 is now updated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41F6214-05B9-4152-822A-8B30E673E09E}"/>
              </a:ext>
            </a:extLst>
          </p:cNvPr>
          <p:cNvCxnSpPr/>
          <p:nvPr/>
        </p:nvCxnSpPr>
        <p:spPr>
          <a:xfrm flipV="1">
            <a:off x="7599285" y="4438835"/>
            <a:ext cx="2565647" cy="25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68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470518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Salient Feature of this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FB323-B521-40B9-8C4A-36667A8646C0}"/>
              </a:ext>
            </a:extLst>
          </p:cNvPr>
          <p:cNvSpPr txBox="1"/>
          <p:nvPr/>
        </p:nvSpPr>
        <p:spPr>
          <a:xfrm>
            <a:off x="1009096" y="1351508"/>
            <a:ext cx="101738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have to keep  your internet connection ON to use this application, otherwise it wouldn’t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Application is Realtime Attendance Application . Here real time indicates that attendance will be updated as soon as it will be marked by you.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 will be able to see there attendance value anytime they want with attendance percentage which will help them to keep maintaining there attendance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this app calculates everything so you don’t need to worry about to calculate percentage of every student and also don’t need to carry paper sheet.</a:t>
            </a:r>
          </a:p>
        </p:txBody>
      </p:sp>
    </p:spTree>
    <p:extLst>
      <p:ext uri="{BB962C8B-B14F-4D97-AF65-F5344CB8AC3E}">
        <p14:creationId xmlns:p14="http://schemas.microsoft.com/office/powerpoint/2010/main" val="2722008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90228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905523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1 : Installing the App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7CA08C95-A06B-4C8C-A980-B46D914FAB36}"/>
              </a:ext>
            </a:extLst>
          </p:cNvPr>
          <p:cNvSpPr txBox="1">
            <a:spLocks/>
          </p:cNvSpPr>
          <p:nvPr/>
        </p:nvSpPr>
        <p:spPr>
          <a:xfrm>
            <a:off x="1842812" y="2503503"/>
            <a:ext cx="8011401" cy="19086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IN" sz="5400" dirty="0"/>
              <a:t>Install the Application App by link given in Mail.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2 : Go Online…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12" y="1067540"/>
            <a:ext cx="2950022" cy="524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162931"/>
            <a:ext cx="2913865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When Internet Available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Splash Screen </a:t>
            </a:r>
          </a:p>
          <a:p>
            <a:pPr algn="ctr"/>
            <a:r>
              <a:rPr lang="en-US" dirty="0"/>
              <a:t>When Internet not available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85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3 : Enter Credential…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12" y="1067540"/>
            <a:ext cx="2950022" cy="524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162931"/>
            <a:ext cx="2913865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174122" y="1189607"/>
            <a:ext cx="2584744" cy="105644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Splash Screen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2363680"/>
            <a:ext cx="2669218" cy="1136340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Login Credentials </a:t>
            </a:r>
          </a:p>
          <a:p>
            <a:pPr algn="ctr"/>
            <a:r>
              <a:rPr lang="en-US" dirty="0"/>
              <a:t>Then click login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F4591-B294-4350-A6C4-3181AD34A9ED}"/>
              </a:ext>
            </a:extLst>
          </p:cNvPr>
          <p:cNvSpPr txBox="1"/>
          <p:nvPr/>
        </p:nvSpPr>
        <p:spPr>
          <a:xfrm>
            <a:off x="3959440" y="3753033"/>
            <a:ext cx="4499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your email is </a:t>
            </a:r>
            <a:r>
              <a:rPr lang="en-US" dirty="0">
                <a:hlinkClick r:id="rId4"/>
              </a:rPr>
              <a:t>abcd@iiitnr.edu.in</a:t>
            </a:r>
            <a:r>
              <a:rPr lang="en-US" dirty="0"/>
              <a:t>  then </a:t>
            </a:r>
            <a:r>
              <a:rPr lang="en-US" dirty="0" err="1">
                <a:solidFill>
                  <a:srgbClr val="FF0000"/>
                </a:solidFill>
              </a:rPr>
              <a:t>abcd</a:t>
            </a:r>
            <a:r>
              <a:rPr lang="en-US" dirty="0"/>
              <a:t> is your Username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Password for all faculty is </a:t>
            </a:r>
            <a:r>
              <a:rPr lang="en-US" dirty="0">
                <a:solidFill>
                  <a:srgbClr val="FF0000"/>
                </a:solidFill>
              </a:rPr>
              <a:t>welcome2015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filling credential when you click LOGIN it will sent a verification link on your email address ,Kindly visit  Email and verify your email by clicking link given in email.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Verifying Again come and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08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4 : Faculty Dashboard…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6"/>
            <a:ext cx="2950022" cy="524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7"/>
            <a:ext cx="2913864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Faculty Dashboard opened now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Navigation  Drawer </a:t>
            </a:r>
          </a:p>
          <a:p>
            <a:pPr algn="ctr"/>
            <a:r>
              <a:rPr lang="en-US" dirty="0"/>
              <a:t>By clicking arrow headed button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651F1B-E421-4B65-8FEC-F4C649410E52}"/>
              </a:ext>
            </a:extLst>
          </p:cNvPr>
          <p:cNvSpPr/>
          <p:nvPr/>
        </p:nvSpPr>
        <p:spPr>
          <a:xfrm>
            <a:off x="8771138" y="2432482"/>
            <a:ext cx="1207363" cy="32847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5F496C-8BB0-4C76-B0FA-609AA5BD021F}"/>
              </a:ext>
            </a:extLst>
          </p:cNvPr>
          <p:cNvCxnSpPr/>
          <p:nvPr/>
        </p:nvCxnSpPr>
        <p:spPr>
          <a:xfrm flipH="1" flipV="1">
            <a:off x="1127464" y="2086252"/>
            <a:ext cx="4199521" cy="2886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99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5: Change Password…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6"/>
            <a:ext cx="2950021" cy="524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8"/>
            <a:ext cx="2913864" cy="518020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Reset Password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4776186" y="3187084"/>
            <a:ext cx="3317289" cy="192793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 Dialog will open</a:t>
            </a:r>
          </a:p>
          <a:p>
            <a:pPr algn="ctr"/>
            <a:r>
              <a:rPr lang="en-US" dirty="0"/>
              <a:t>fill institute email</a:t>
            </a:r>
          </a:p>
          <a:p>
            <a:pPr algn="ctr"/>
            <a:r>
              <a:rPr lang="en-US" dirty="0"/>
              <a:t>Ex.  </a:t>
            </a:r>
            <a:r>
              <a:rPr lang="en-US" dirty="0">
                <a:hlinkClick r:id="rId4"/>
              </a:rPr>
              <a:t>abcd@iiitnr.edu.in</a:t>
            </a:r>
            <a:endParaRPr lang="en-US" dirty="0"/>
          </a:p>
          <a:p>
            <a:pPr algn="ctr"/>
            <a:r>
              <a:rPr lang="en-US" dirty="0"/>
              <a:t>Click reset option</a:t>
            </a:r>
          </a:p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FACB89-E0A8-4007-8A77-5412A9E83C74}"/>
              </a:ext>
            </a:extLst>
          </p:cNvPr>
          <p:cNvSpPr/>
          <p:nvPr/>
        </p:nvSpPr>
        <p:spPr>
          <a:xfrm>
            <a:off x="852848" y="2663302"/>
            <a:ext cx="1207363" cy="32847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320A8-6A0E-456C-9BE0-E6B7D106097B}"/>
              </a:ext>
            </a:extLst>
          </p:cNvPr>
          <p:cNvSpPr txBox="1"/>
          <p:nvPr/>
        </p:nvSpPr>
        <p:spPr>
          <a:xfrm>
            <a:off x="3986075" y="5353235"/>
            <a:ext cx="4039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Kindly Visit Email, click on link given in mail it will redirect to you page,  Enter new Password and save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Again Come and login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6 : To take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1" cy="5244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8"/>
            <a:ext cx="2913864" cy="518020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291257" y="1108230"/>
            <a:ext cx="3418764" cy="131685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Faculty Dashboard</a:t>
            </a:r>
          </a:p>
          <a:p>
            <a:pPr algn="ctr"/>
            <a:r>
              <a:rPr lang="en-US" dirty="0"/>
              <a:t>Click on the directed icon</a:t>
            </a:r>
          </a:p>
          <a:p>
            <a:pPr algn="ctr"/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4885354" y="2523478"/>
            <a:ext cx="3245621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Subject date of attendance and attendance Value</a:t>
            </a:r>
            <a:endParaRPr lang="en-IN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9C1BDFF-87CB-4183-BAC3-4C7EC549FCA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35333" y="2218308"/>
            <a:ext cx="3526425" cy="1448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603848-B15E-47E5-A703-7A26DD638001}"/>
              </a:ext>
            </a:extLst>
          </p:cNvPr>
          <p:cNvSpPr txBox="1"/>
          <p:nvPr/>
        </p:nvSpPr>
        <p:spPr>
          <a:xfrm>
            <a:off x="4109390" y="4235757"/>
            <a:ext cx="4457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Here on clicking “Select Subject” a dropdown menu will open which contains only subject allotted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select date of attendance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Here “Select Attendance Value” means, what is the value of attendance like few faculty take two hour class so its value is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Or you take two classes of 1 </a:t>
            </a:r>
            <a:r>
              <a:rPr lang="en-US" sz="1600" dirty="0" err="1"/>
              <a:t>hrs</a:t>
            </a:r>
            <a:r>
              <a:rPr lang="en-US" sz="1600" dirty="0"/>
              <a:t> in a day so for each time  you take attendance mark it 1 value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59820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6 : To take Attendance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9" y="1372712"/>
            <a:ext cx="2950020" cy="5244481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3575854" y="1071324"/>
            <a:ext cx="2265653" cy="1589103"/>
          </a:xfrm>
          <a:prstGeom prst="wedgeEllipseCallout">
            <a:avLst>
              <a:gd name="adj1" fmla="val -65408"/>
              <a:gd name="adj2" fmla="val 591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Attendance Sheet is open 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041471" y="2515255"/>
            <a:ext cx="3367271" cy="1589103"/>
          </a:xfrm>
          <a:prstGeom prst="wedgeEllipseCallout">
            <a:avLst>
              <a:gd name="adj1" fmla="val 62848"/>
              <a:gd name="adj2" fmla="val 648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checkbox to mark “Present”</a:t>
            </a:r>
          </a:p>
          <a:p>
            <a:pPr algn="ctr"/>
            <a:r>
              <a:rPr lang="en-US" dirty="0"/>
              <a:t>And leave unchecked for “Absent student”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FA7756-8E05-4ECD-93BF-FFA09E837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880" y="1109709"/>
            <a:ext cx="2950020" cy="5357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94E35-53F6-44B4-8C04-C7218AE5E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587" y="2390474"/>
            <a:ext cx="312068" cy="3063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3E0957-55A5-4D1D-9702-4ECB0AF1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75" y="3642386"/>
            <a:ext cx="312068" cy="30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EE4359-FD7F-484A-A429-BD2689AF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587" y="4321092"/>
            <a:ext cx="312068" cy="306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2C3F55-2B86-4E44-8BDF-459C85C21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224" y="5487880"/>
            <a:ext cx="312068" cy="306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FC00-E3A7-43DF-B034-84778B3AC68F}"/>
              </a:ext>
            </a:extLst>
          </p:cNvPr>
          <p:cNvSpPr txBox="1"/>
          <p:nvPr/>
        </p:nvSpPr>
        <p:spPr>
          <a:xfrm>
            <a:off x="4048217" y="4197573"/>
            <a:ext cx="40659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</a:rPr>
              <a:t>Note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Taking attendance for first time please check at least once whether all the student present in attendance list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 student is missing ,kindly follow the procedure  given in next page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0CD32A-A980-420C-ADDA-F61386FBB477}"/>
              </a:ext>
            </a:extLst>
          </p:cNvPr>
          <p:cNvSpPr/>
          <p:nvPr/>
        </p:nvSpPr>
        <p:spPr>
          <a:xfrm>
            <a:off x="6160598" y="1071324"/>
            <a:ext cx="2566152" cy="13713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Click on SUBMIT Button please make sure your internet connection is on.</a:t>
            </a:r>
          </a:p>
          <a:p>
            <a:pPr algn="ctr"/>
            <a:r>
              <a:rPr lang="en-US" sz="1400" dirty="0"/>
              <a:t>Otherwise it will show Alert and your attendance will not submit 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767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6: Take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3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055753" y="1402631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you click SUBMIT Button it will ask for final permission click yes 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3836769" y="3605812"/>
            <a:ext cx="4283339" cy="2568605"/>
          </a:xfrm>
          <a:prstGeom prst="wedgeEllipseCallout">
            <a:avLst>
              <a:gd name="adj1" fmla="val 62121"/>
              <a:gd name="adj2" fmla="val 2217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 you click yes it will start uploading attendance and show details of student attendance Kindly verify</a:t>
            </a:r>
            <a:r>
              <a:rPr lang="en-IN" dirty="0"/>
              <a:t> and click 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97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7005E"/>
      </a:dk2>
      <a:lt2>
        <a:srgbClr val="EFFCE2"/>
      </a:lt2>
      <a:accent1>
        <a:srgbClr val="37005E"/>
      </a:accent1>
      <a:accent2>
        <a:srgbClr val="8F4197"/>
      </a:accent2>
      <a:accent3>
        <a:srgbClr val="BFACBF"/>
      </a:accent3>
      <a:accent4>
        <a:srgbClr val="88D0CF"/>
      </a:accent4>
      <a:accent5>
        <a:srgbClr val="C7F3D7"/>
      </a:accent5>
      <a:accent6>
        <a:srgbClr val="EFFCE2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title spiralsTF11820374.potx" id="{11071EB7-9BAF-437F-8AEC-5F1DC575C948}" vid="{C0D41A22-9E55-4C6C-A395-12700763031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spirals</Template>
  <TotalTime>0</TotalTime>
  <Words>752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Candara</vt:lpstr>
      <vt:lpstr>Office Theme</vt:lpstr>
      <vt:lpstr>Click to edit Master title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to edit Master title style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2019-04-11T09:23:41Z</dcterms:created>
  <dcterms:modified xsi:type="dcterms:W3CDTF">2019-04-12T13:33:12Z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2018-08-09T19:57:57.1778852Z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